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8" r:id="rId1"/>
  </p:sldMasterIdLst>
  <p:sldIdLst>
    <p:sldId id="256" r:id="rId2"/>
    <p:sldId id="277" r:id="rId3"/>
    <p:sldId id="262" r:id="rId4"/>
    <p:sldId id="257" r:id="rId5"/>
    <p:sldId id="258" r:id="rId6"/>
    <p:sldId id="263" r:id="rId7"/>
    <p:sldId id="276" r:id="rId8"/>
    <p:sldId id="275" r:id="rId9"/>
    <p:sldId id="273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3073" autoAdjust="0"/>
  </p:normalViewPr>
  <p:slideViewPr>
    <p:cSldViewPr>
      <p:cViewPr varScale="1">
        <p:scale>
          <a:sx n="70" d="100"/>
          <a:sy n="70" d="100"/>
        </p:scale>
        <p:origin x="1758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96319" y="802299"/>
            <a:ext cx="5618515" cy="2541431"/>
          </a:xfrm>
        </p:spPr>
        <p:txBody>
          <a:bodyPr bIns="0" anchor="b">
            <a:normAutofit/>
          </a:bodyPr>
          <a:lstStyle>
            <a:lvl1pPr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96319" y="3531205"/>
            <a:ext cx="5618515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600" b="0" cap="all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96319" y="329308"/>
            <a:ext cx="3086292" cy="30920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4703" y="798973"/>
            <a:ext cx="802005" cy="503578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396319" y="3528542"/>
            <a:ext cx="561851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71484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44720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1756130"/>
            <a:ext cx="5617002" cy="188795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2" y="3806196"/>
            <a:ext cx="5617002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43491" y="3804985"/>
            <a:ext cx="561700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18612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890"/>
            <a:ext cx="6571343" cy="105930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3490" y="2013936"/>
            <a:ext cx="3125871" cy="34375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9182" y="2013936"/>
            <a:ext cx="3125652" cy="343755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31.05.2021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37966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traight Connector 35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164"/>
            <a:ext cx="6571344" cy="10563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9550"/>
            <a:ext cx="312576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3491" y="2824270"/>
            <a:ext cx="3125766" cy="264445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9182" y="2023004"/>
            <a:ext cx="31256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89182" y="2821491"/>
            <a:ext cx="3125652" cy="263737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31.05.2021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527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31.05.2021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90388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31.05.2021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48239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042" y="798973"/>
            <a:ext cx="2425950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6656" y="798974"/>
            <a:ext cx="3828178" cy="4658826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9042" y="3205492"/>
            <a:ext cx="2427369" cy="2248181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31.05.2021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1748" y="3205491"/>
            <a:ext cx="242327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2116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4996501" y="482171"/>
            <a:ext cx="3511387" cy="5149101"/>
            <a:chOff x="6852919" y="583365"/>
            <a:chExt cx="4681849" cy="5181928"/>
          </a:xfrm>
        </p:grpSpPr>
        <p:sp>
          <p:nvSpPr>
            <p:cNvPr id="14" name="Rectangle 13"/>
            <p:cNvSpPr/>
            <p:nvPr/>
          </p:nvSpPr>
          <p:spPr>
            <a:xfrm>
              <a:off x="6852919" y="583365"/>
              <a:ext cx="4681849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14"/>
            <p:cNvSpPr/>
            <p:nvPr/>
          </p:nvSpPr>
          <p:spPr>
            <a:xfrm>
              <a:off x="7273787" y="915806"/>
              <a:ext cx="3844017" cy="4507918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148" y="1129513"/>
            <a:ext cx="3244935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40128" y="1122543"/>
            <a:ext cx="2234998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3492" y="3145992"/>
            <a:ext cx="3240286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36664" y="5469857"/>
            <a:ext cx="3252420" cy="320123"/>
          </a:xfrm>
        </p:spPr>
        <p:txBody>
          <a:bodyPr/>
          <a:lstStyle>
            <a:lvl1pPr algn="l">
              <a:defRPr/>
            </a:lvl1pPr>
          </a:lstStyle>
          <a:p>
            <a:fld id="{B4C71EC6-210F-42DE-9C53-41977AD35B3D}" type="datetimeFigureOut">
              <a:rPr lang="ru-RU" smtClean="0"/>
              <a:pPr/>
              <a:t>31.05.2021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37530" y="318641"/>
            <a:ext cx="3251553" cy="320931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1281" y="3143605"/>
            <a:ext cx="324201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0966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53912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18028" y="798974"/>
            <a:ext cx="1103027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3491" y="798974"/>
            <a:ext cx="5301095" cy="465988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6918028" y="798974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8394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015734"/>
            <a:ext cx="9144000" cy="407952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1538" r="12500" b="-1538"/>
          <a:stretch/>
        </p:blipFill>
        <p:spPr>
          <a:xfrm>
            <a:off x="-1" y="6095253"/>
            <a:ext cx="9144001" cy="774727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0" y="6101127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3491" y="804520"/>
            <a:ext cx="6571343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5733"/>
            <a:ext cx="6571343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46542" y="330370"/>
            <a:ext cx="2368292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31.05.2021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3491" y="329308"/>
            <a:ext cx="4034004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7725" y="798973"/>
            <a:ext cx="795746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9119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476672"/>
            <a:ext cx="7772400" cy="1470025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"Детский сад № 100 с татарским языком воспитания и обучения комбинированного вида" Советского района г. Казани </a:t>
            </a:r>
            <a:r>
              <a:rPr lang="ru-RU" sz="1800" dirty="0" smtClean="0"/>
              <a:t/>
            </a:r>
            <a:br>
              <a:rPr lang="ru-RU" sz="1800" dirty="0" smtClean="0"/>
            </a:br>
            <a:endParaRPr lang="ru-RU" sz="1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59632" y="2420888"/>
            <a:ext cx="6400800" cy="1944216"/>
          </a:xfrm>
        </p:spPr>
        <p:txBody>
          <a:bodyPr>
            <a:normAutofit fontScale="40000" lnSpcReduction="20000"/>
          </a:bodyPr>
          <a:lstStyle/>
          <a:p>
            <a:pPr algn="ctr"/>
            <a:r>
              <a:rPr lang="ru-RU" sz="59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 ДО художественной направленности для детей 3-4 лет</a:t>
            </a:r>
          </a:p>
          <a:p>
            <a:pPr algn="ctr"/>
            <a:r>
              <a:rPr lang="ru-RU" sz="59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«Умелые ручки»</a:t>
            </a:r>
          </a:p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07904" y="5733256"/>
            <a:ext cx="51125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Составила: </a:t>
            </a:r>
          </a:p>
          <a:p>
            <a:r>
              <a:rPr lang="ru-RU" sz="2400" dirty="0" smtClean="0"/>
              <a:t>педагог </a:t>
            </a:r>
            <a:r>
              <a:rPr lang="ru-RU" sz="2400" dirty="0" err="1" smtClean="0"/>
              <a:t>Врясова</a:t>
            </a:r>
            <a:r>
              <a:rPr lang="ru-RU" sz="2400" dirty="0" smtClean="0"/>
              <a:t> А.Н.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632231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188640"/>
            <a:ext cx="8136904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 Направление разработано в соответствии со следующими нормативно-правовыми документами: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- Федеральный закон Российской Федерации от 29.12.2012 года № 273-ФЗ «Об образовании в Российской Федерации»;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- </a:t>
            </a: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СанПиН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2.4.3648-20 «Санитарно-эпидемиологические требования к организациям воспитания и обучения, отдыха и оздоровления детей и молодежи»;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- </a:t>
            </a: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СанПиН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1.2.3685-21 «Гигиенические нормативы и требования к обеспечению безопасности и (или) безвредности для человека факторов среды обитания»;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- Приказ Министерства просвещения РФ от 31 июля 2020 г. № 373 «Об утверждении Порядка организации и осуществления образовательной деятельности по основным общеобразовательным программам - образовательным программам дошкольного образования»;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- Постановление Правительства Российской Федерации "Об утверждении Правил оказания платных образовательных услуг" от 15.09.2020г. № 1441;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- письмо </a:t>
            </a: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Минобрнауки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от 18.11.2015г № 09-3442 «Методические рекомендации по проектированию дополнительных общеразвивающих программ (включая </a:t>
            </a: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разноуровневые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программы).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16063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20" y="620688"/>
            <a:ext cx="8208912" cy="43550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Актуальность</a:t>
            </a:r>
            <a:r>
              <a:rPr lang="ru-RU" sz="2000" b="1" dirty="0"/>
              <a:t> </a:t>
            </a:r>
            <a:endParaRPr lang="ru-RU" sz="2000" b="1" dirty="0" smtClean="0"/>
          </a:p>
          <a:p>
            <a:pPr algn="just"/>
            <a:r>
              <a:rPr lang="ru-RU" sz="2000" dirty="0" smtClean="0"/>
              <a:t> 	</a:t>
            </a:r>
            <a:r>
              <a:rPr lang="ru-RU" sz="1600" dirty="0" smtClean="0"/>
              <a:t>Способность к творчеству – отличительная черта человека, благодаря которой он может жить в единстве с природой, создавать, не нанося вреда, преумножать, не разрушая</a:t>
            </a:r>
            <a:r>
              <a:rPr lang="ru-RU" dirty="0" smtClean="0"/>
              <a:t>.</a:t>
            </a:r>
            <a:endParaRPr lang="ru-RU" sz="2000" dirty="0"/>
          </a:p>
          <a:p>
            <a:pPr algn="just"/>
            <a:r>
              <a:rPr lang="ru-RU" sz="1700" dirty="0" smtClean="0"/>
              <a:t>  </a:t>
            </a:r>
            <a:r>
              <a:rPr lang="ru-RU" sz="1600" dirty="0" smtClean="0"/>
              <a:t>Изобразительное  </a:t>
            </a:r>
            <a:r>
              <a:rPr lang="ru-RU" sz="1600" dirty="0"/>
              <a:t>искусство располагает многообразием материалов и техник. Зачастую ребенку недостаточно привычных, традиционных способов и средств, чтобы выразить свои фантазии</a:t>
            </a:r>
            <a:r>
              <a:rPr lang="ru-RU" sz="1600" dirty="0" smtClean="0"/>
              <a:t>. </a:t>
            </a:r>
          </a:p>
          <a:p>
            <a:pPr algn="just"/>
            <a:r>
              <a:rPr lang="ru-RU" sz="1600" dirty="0" smtClean="0"/>
              <a:t> 	 Психологи и педагоги пришли к выводу, что раннее развитие способности к творчеству, уже в дошкольном детстве – залог будущих успехов.</a:t>
            </a:r>
          </a:p>
          <a:p>
            <a:pPr algn="just"/>
            <a:r>
              <a:rPr lang="ru-RU" sz="1600" dirty="0" smtClean="0"/>
              <a:t>  	Желание творить – внутренняя потребность ребенка, она возникает у него самостоятельно и отличается чрезвычайной искренностью. Мы, взрослые, должны помочь ребенку открыть в себе художника, развить способности, которые помогут ему стать личностью. Творческая личность – это достояние всего общества. </a:t>
            </a:r>
            <a:endParaRPr lang="ru-RU" sz="16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56960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332657"/>
            <a:ext cx="856895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b="1" dirty="0" smtClean="0"/>
              <a:t>	Новизна</a:t>
            </a:r>
          </a:p>
          <a:p>
            <a:pPr algn="just"/>
            <a:r>
              <a:rPr lang="ru-RU" dirty="0" smtClean="0"/>
              <a:t>	Изобразительное  искусство располагает многообразием материалов и техник. Зачастую ребенку недостаточно привычных, традиционных способов и средств, чтобы выразить свои фантазии.</a:t>
            </a:r>
          </a:p>
          <a:p>
            <a:pPr algn="just"/>
            <a:r>
              <a:rPr lang="ru-RU" b="1" dirty="0" smtClean="0"/>
              <a:t>   	Нетрадиционные </a:t>
            </a:r>
            <a:r>
              <a:rPr lang="ru-RU" dirty="0" smtClean="0"/>
              <a:t>техники рисования, аппликации, лепки демонстрируют необычные сочетания материалов и инструментов. Достоинством таких техник является универсальность их использования. Технология их выполнения интересна и доступна любому дошкольному возрасту и  открывают большие возможности выражения собственных фантазий, желаний и самовыражению в целом.           Занятия , основанные на использовании многообразных нетрадиционных художественных техник рисования, способствуют развитию детской художественной одаренности, творческого воображения, художественного мышления и развитию творческого потенциала. </a:t>
            </a:r>
          </a:p>
          <a:p>
            <a:r>
              <a:rPr lang="ru-RU" dirty="0" smtClean="0"/>
              <a:t> Все темы, входящие в программу, изменяются по принципу постепенного усложнения.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05869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404664"/>
            <a:ext cx="8208912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Цель:</a:t>
            </a:r>
            <a:endParaRPr lang="ru-RU" sz="2400" dirty="0"/>
          </a:p>
          <a:p>
            <a:r>
              <a:rPr lang="ru-RU" sz="2400" dirty="0"/>
              <a:t>- формирование у детей </a:t>
            </a:r>
            <a:r>
              <a:rPr lang="ru-RU" sz="2400" dirty="0" smtClean="0"/>
              <a:t> </a:t>
            </a:r>
            <a:r>
              <a:rPr lang="ru-RU" sz="2400" dirty="0"/>
              <a:t>дошкольного возраста художественно творческих способностей через творческие задания с использованием в работе интересной и необычной изобразительной техники, неизвестного материала;</a:t>
            </a:r>
          </a:p>
          <a:p>
            <a:r>
              <a:rPr lang="ru-RU" sz="2400" dirty="0"/>
              <a:t>- Развивать потребность к созданию нового, необычного продукта творческой деятельности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319629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7649" y="50703"/>
            <a:ext cx="83529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0" y="1951966"/>
            <a:ext cx="8748463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259632" y="2564904"/>
            <a:ext cx="669674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+mj-lt"/>
                <a:cs typeface="Arial" pitchFamily="34" charset="0"/>
              </a:rPr>
              <a:t>Категория воспитанников</a:t>
            </a:r>
            <a:endParaRPr lang="ru-RU" dirty="0" smtClean="0">
              <a:latin typeface="+mj-lt"/>
              <a:cs typeface="Arial" pitchFamily="34" charset="0"/>
            </a:endParaRPr>
          </a:p>
          <a:p>
            <a:r>
              <a:rPr lang="ru-RU" dirty="0" smtClean="0">
                <a:latin typeface="+mj-lt"/>
                <a:cs typeface="Arial" pitchFamily="34" charset="0"/>
              </a:rPr>
              <a:t>Данное направление предназначено для обучения детей 3-4  лет</a:t>
            </a:r>
            <a:endParaRPr lang="ru-RU" dirty="0">
              <a:latin typeface="+mj-lt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 rot="10800000" flipV="1">
            <a:off x="1259632" y="997491"/>
            <a:ext cx="6558675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                                                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rPr>
              <a:t>Объем и сроки освоения </a:t>
            </a:r>
            <a:r>
              <a:rPr lang="ru-RU" sz="2000" b="1" dirty="0" smtClean="0">
                <a:latin typeface="+mj-lt"/>
                <a:cs typeface="Arial" pitchFamily="34" charset="0"/>
              </a:rPr>
              <a:t>направления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rPr>
              <a:t> 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rPr>
              <a:t>программа рассчитана  на </a:t>
            </a:r>
            <a:r>
              <a:rPr lang="ru-RU" dirty="0" smtClean="0">
                <a:latin typeface="+mj-lt"/>
                <a:cs typeface="Arial" pitchFamily="34" charset="0"/>
              </a:rPr>
              <a:t>1 год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79460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2066657"/>
            <a:ext cx="828092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cs typeface="Arial" pitchFamily="34" charset="0"/>
              </a:rPr>
              <a:t> Форма и особенности организации образовательной деятельности</a:t>
            </a:r>
            <a:endParaRPr lang="ru-RU" sz="2400" dirty="0" smtClean="0"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ea typeface="Times New Roman" pitchFamily="18" charset="0"/>
                <a:cs typeface="Arial" pitchFamily="34" charset="0"/>
              </a:rPr>
              <a:t>-Групповая и индивидуальная работа с детьми;</a:t>
            </a:r>
            <a:endParaRPr lang="ru-RU" sz="2400" dirty="0" smtClean="0"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ea typeface="Times New Roman" pitchFamily="18" charset="0"/>
                <a:cs typeface="Arial" pitchFamily="34" charset="0"/>
              </a:rPr>
              <a:t>-Тематические занятия;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692696"/>
            <a:ext cx="7632848" cy="6632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Материально- техническое обеспечение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ru-RU" sz="20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Пластилин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270" indent="-1270" algn="just">
              <a:lnSpc>
                <a:spcPct val="115000"/>
              </a:lnSpc>
              <a:spcAft>
                <a:spcPts val="0"/>
              </a:spcAft>
            </a:pPr>
            <a:r>
              <a:rPr lang="ru-RU" sz="20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Крышки от майонезных банок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270" indent="-1270" algn="just">
              <a:lnSpc>
                <a:spcPct val="115000"/>
              </a:lnSpc>
              <a:spcAft>
                <a:spcPts val="0"/>
              </a:spcAft>
            </a:pPr>
            <a:r>
              <a:rPr lang="ru-RU" sz="20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Крышки от бутылок, пластиковые бутылочки, баночки от йогуртов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270" indent="-1270" algn="just">
              <a:lnSpc>
                <a:spcPct val="115000"/>
              </a:lnSpc>
              <a:spcAft>
                <a:spcPts val="0"/>
              </a:spcAft>
            </a:pPr>
            <a:r>
              <a:rPr lang="ru-RU" sz="20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Яйца  «Киндер - сюрприз»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270" indent="-1270" algn="just">
              <a:lnSpc>
                <a:spcPct val="115000"/>
              </a:lnSpc>
              <a:spcAft>
                <a:spcPts val="0"/>
              </a:spcAft>
            </a:pPr>
            <a:r>
              <a:rPr lang="ru-RU" sz="20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Сухие листья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270" indent="-1270" algn="just">
              <a:lnSpc>
                <a:spcPct val="115000"/>
              </a:lnSpc>
              <a:spcAft>
                <a:spcPts val="0"/>
              </a:spcAft>
            </a:pPr>
            <a:r>
              <a:rPr lang="ru-RU" sz="20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Коряги, шишки, жёлуди, мох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270" indent="-1270" algn="just">
              <a:lnSpc>
                <a:spcPct val="115000"/>
              </a:lnSpc>
              <a:spcAft>
                <a:spcPts val="0"/>
              </a:spcAft>
            </a:pPr>
            <a:r>
              <a:rPr lang="ru-RU" sz="20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Семена растений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270" indent="-1270" algn="just">
              <a:lnSpc>
                <a:spcPct val="115000"/>
              </a:lnSpc>
              <a:spcAft>
                <a:spcPts val="0"/>
              </a:spcAft>
            </a:pPr>
            <a:r>
              <a:rPr lang="ru-RU" sz="20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Цветная бумага, журнальная бумага, газетная бумага, салфетки, картон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270" indent="-1270" algn="just">
              <a:lnSpc>
                <a:spcPct val="115000"/>
              </a:lnSpc>
              <a:spcAft>
                <a:spcPts val="0"/>
              </a:spcAft>
            </a:pPr>
            <a:r>
              <a:rPr lang="ru-RU" sz="20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Вата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270" indent="-1270" algn="just">
              <a:lnSpc>
                <a:spcPct val="115000"/>
              </a:lnSpc>
              <a:spcAft>
                <a:spcPts val="0"/>
              </a:spcAft>
            </a:pPr>
            <a:r>
              <a:rPr lang="ru-RU" sz="20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Скорлупа яиц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270" indent="-1270" algn="just">
              <a:lnSpc>
                <a:spcPct val="115000"/>
              </a:lnSpc>
              <a:spcAft>
                <a:spcPts val="0"/>
              </a:spcAft>
            </a:pPr>
            <a:r>
              <a:rPr lang="ru-RU" sz="20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Перья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270" indent="-1270" algn="just">
              <a:lnSpc>
                <a:spcPct val="115000"/>
              </a:lnSpc>
              <a:spcAft>
                <a:spcPts val="0"/>
              </a:spcAft>
            </a:pPr>
            <a:r>
              <a:rPr lang="ru-RU" sz="20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Галька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270" indent="-1270" algn="just">
              <a:lnSpc>
                <a:spcPct val="115000"/>
              </a:lnSpc>
              <a:spcAft>
                <a:spcPts val="0"/>
              </a:spcAft>
            </a:pPr>
            <a:r>
              <a:rPr lang="ru-RU" sz="20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-Фольга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270" indent="-1270" algn="just">
              <a:lnSpc>
                <a:spcPct val="115000"/>
              </a:lnSpc>
              <a:spcAft>
                <a:spcPts val="0"/>
              </a:spcAft>
            </a:pPr>
            <a:r>
              <a:rPr lang="ru-RU" sz="20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-Клей, краски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2000" b="1" dirty="0" smtClean="0">
                <a:latin typeface="Arial" pitchFamily="34" charset="0"/>
                <a:cs typeface="Arial" pitchFamily="34" charset="0"/>
              </a:rPr>
              <a:t> </a:t>
            </a: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endParaRPr lang="ru-RU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67544" y="117693"/>
            <a:ext cx="8064896" cy="4980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/>
              <a:t> </a:t>
            </a:r>
          </a:p>
          <a:p>
            <a:r>
              <a:rPr lang="ru-RU" sz="1600" b="1" dirty="0" smtClean="0"/>
              <a:t>Список используемой литературы:  </a:t>
            </a:r>
            <a:endParaRPr lang="ru-RU" sz="1600" dirty="0" smtClean="0"/>
          </a:p>
          <a:p>
            <a:pPr algn="just">
              <a:spcAft>
                <a:spcPts val="750"/>
              </a:spcAft>
            </a:pPr>
            <a:endParaRPr lang="ru-RU" sz="1600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75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«Цветные ладошки»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Е.Лыковой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750"/>
              </a:spcAft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2. Ребенок в детском саду» журнал «Обруч» журнал под редакцией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Т.Дороновой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750"/>
              </a:spcAft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3. «Ручной труд» под редакцией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И.Климовой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750"/>
              </a:spcAft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4. «От салфеток до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квиллинга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» И.А. Черкасова, В.Ю.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Руснак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М.В. Бутова, Москва, издательство «Скрипторий 2003», 2013г.</a:t>
            </a: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750"/>
              </a:spcAft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5. «Чудеса для детей из ненужных вещей», М.И. Нагибина, Ярославль «Академия Развития», 1998г.</a:t>
            </a: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750"/>
              </a:spcAft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6. «Мозаика из круп и семян» Г.И. Перевертень, Издательство «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Сталкер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», 2006г.</a:t>
            </a: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750"/>
              </a:spcAft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7. «Смешные игрушки из пластмассы», Л.В. Куликова, О.А.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Соломенникова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Москва «Мозаика-Синтез»</a:t>
            </a: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750"/>
              </a:spcAft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8. «Мастерим вместе с детьми. Чудесные поделки из чего угодно.»</a:t>
            </a: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750"/>
              </a:spcAft>
            </a:pPr>
            <a:r>
              <a:rPr lang="ru-RU" sz="11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О.В.Пойда</a:t>
            </a:r>
            <a:r>
              <a:rPr lang="ru-RU" sz="11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Издательство: «</a:t>
            </a:r>
            <a:r>
              <a:rPr lang="ru-RU" sz="11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Олма</a:t>
            </a:r>
            <a:r>
              <a:rPr lang="ru-RU" sz="11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Медиа Групп», 2013 г.</a:t>
            </a: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1600" dirty="0" smtClean="0"/>
              <a:t> </a:t>
            </a:r>
            <a:endParaRPr lang="ru-RU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Галерея</Template>
  <TotalTime>12987</TotalTime>
  <Words>268</Words>
  <Application>Microsoft Office PowerPoint</Application>
  <PresentationFormat>Экран (4:3)</PresentationFormat>
  <Paragraphs>60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Century Gothic</vt:lpstr>
      <vt:lpstr>Gill Sans MT</vt:lpstr>
      <vt:lpstr>Times New Roman</vt:lpstr>
      <vt:lpstr>Gallery</vt:lpstr>
      <vt:lpstr>"Детский сад № 100 с татарским языком воспитания и обучения комбинированного вида" Советского района г. Казани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МАДОУ «Детский сад №70 комбинированного вида» Ново-Савиновского района г. Казани</dc:title>
  <dc:creator>Galh</dc:creator>
  <cp:lastModifiedBy>Алсу</cp:lastModifiedBy>
  <cp:revision>45</cp:revision>
  <dcterms:created xsi:type="dcterms:W3CDTF">2020-02-24T16:40:02Z</dcterms:created>
  <dcterms:modified xsi:type="dcterms:W3CDTF">2021-05-31T12:43:21Z</dcterms:modified>
</cp:coreProperties>
</file>